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8" r:id="rId3"/>
    <p:sldId id="295" r:id="rId4"/>
    <p:sldId id="347" r:id="rId5"/>
    <p:sldId id="354" r:id="rId6"/>
    <p:sldId id="349" r:id="rId7"/>
    <p:sldId id="310" r:id="rId8"/>
    <p:sldId id="350" r:id="rId9"/>
    <p:sldId id="353" r:id="rId10"/>
    <p:sldId id="284" r:id="rId11"/>
    <p:sldId id="328" r:id="rId12"/>
    <p:sldId id="352" r:id="rId13"/>
    <p:sldId id="307" r:id="rId14"/>
  </p:sldIdLst>
  <p:sldSz cx="12192000" cy="6858000"/>
  <p:notesSz cx="6858000" cy="9144000"/>
  <p:embeddedFontLst>
    <p:embeddedFont>
      <p:font typeface="Agency FB" panose="020B0503020202020204" pitchFamily="34" charset="77"/>
      <p:regular r:id="rId16"/>
      <p:bold r:id="rId17"/>
    </p:embeddedFont>
    <p:embeddedFont>
      <p:font typeface="Cambria Math" panose="02040503050406030204" pitchFamily="18" charset="0"/>
      <p:regular r:id="rId18"/>
    </p:embeddedFont>
    <p:embeddedFont>
      <p:font typeface="Mistral" panose="03090702030407020403" pitchFamily="66" charset="0"/>
      <p:regular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5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8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821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361859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361859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70766" y="-2191"/>
          <a:ext cx="5226849" cy="5226849"/>
        </a:xfrm>
        <a:prstGeom prst="circularArrow">
          <a:avLst>
            <a:gd name="adj1" fmla="val 5201"/>
            <a:gd name="adj2" fmla="val 335988"/>
            <a:gd name="adj3" fmla="val 7949163"/>
            <a:gd name="adj4" fmla="val 6646209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microsoft.com/office/2007/relationships/hdphoto" Target="../media/hdphoto8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7.wdp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microsoft.com/office/2007/relationships/hdphoto" Target="../media/hdphoto9.wdp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99.png"/><Relationship Id="rId18" Type="http://schemas.openxmlformats.org/officeDocument/2006/relationships/image" Target="../media/image580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12" Type="http://schemas.microsoft.com/office/2007/relationships/hdphoto" Target="../media/hdphoto10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5" Type="http://schemas.openxmlformats.org/officeDocument/2006/relationships/image" Target="../media/image100.png"/><Relationship Id="rId10" Type="http://schemas.openxmlformats.org/officeDocument/2006/relationships/image" Target="../media/image97.jpeg"/><Relationship Id="rId19" Type="http://schemas.openxmlformats.org/officeDocument/2006/relationships/image" Target="../media/image102.png"/><Relationship Id="rId4" Type="http://schemas.openxmlformats.org/officeDocument/2006/relationships/image" Target="../media/image91.jpeg"/><Relationship Id="rId9" Type="http://schemas.openxmlformats.org/officeDocument/2006/relationships/image" Target="../media/image96.jpeg"/><Relationship Id="rId1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07/relationships/hdphoto" Target="../media/hdphoto17.wdp"/><Relationship Id="rId3" Type="http://schemas.openxmlformats.org/officeDocument/2006/relationships/image" Target="../media/image104.png"/><Relationship Id="rId7" Type="http://schemas.microsoft.com/office/2007/relationships/hdphoto" Target="../media/hdphoto14.wdp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microsoft.com/office/2007/relationships/hdphoto" Target="../media/hdphoto15.wdp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sv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17.png"/><Relationship Id="rId10" Type="http://schemas.openxmlformats.org/officeDocument/2006/relationships/image" Target="../media/image36.svg"/><Relationship Id="rId19" Type="http://schemas.openxmlformats.org/officeDocument/2006/relationships/image" Target="../media/image18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8.svg"/><Relationship Id="rId10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jpeg"/><Relationship Id="rId21" Type="http://schemas.openxmlformats.org/officeDocument/2006/relationships/image" Target="../media/image70.sv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17" Type="http://schemas.microsoft.com/office/2007/relationships/hdphoto" Target="../media/hdphoto5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jpeg"/><Relationship Id="rId23" Type="http://schemas.openxmlformats.org/officeDocument/2006/relationships/image" Target="../media/image72.png"/><Relationship Id="rId10" Type="http://schemas.openxmlformats.org/officeDocument/2006/relationships/image" Target="../media/image62.png"/><Relationship Id="rId19" Type="http://schemas.microsoft.com/office/2007/relationships/hdphoto" Target="../media/hdphoto6.wdp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sv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chart" Target="../charts/chart1.xml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MONETIZATION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3C3A8BE-02C2-729F-DD42-29A436F68D70}"/>
              </a:ext>
            </a:extLst>
          </p:cNvPr>
          <p:cNvGrpSpPr/>
          <p:nvPr/>
        </p:nvGrpSpPr>
        <p:grpSpPr>
          <a:xfrm>
            <a:off x="4237726" y="1069225"/>
            <a:ext cx="3719338" cy="1122549"/>
            <a:chOff x="790142" y="3024444"/>
            <a:chExt cx="3719338" cy="1122549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EFB84FF-4329-AF29-B79A-81D8603602DB}"/>
                </a:ext>
              </a:extLst>
            </p:cNvPr>
            <p:cNvSpPr/>
            <p:nvPr/>
          </p:nvSpPr>
          <p:spPr>
            <a:xfrm>
              <a:off x="790142" y="3024444"/>
              <a:ext cx="3719338" cy="1122549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D5A35-49BB-CE70-539B-17EFA351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950" y="3070034"/>
              <a:ext cx="3565723" cy="103137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</p:grp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43188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Automation equipment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Sensor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Annual subscription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Consulting and courses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Investment return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Government programs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Plans for producer communities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9C76E87-5795-D4A6-C1A5-220F21A36426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565D859-99E0-B949-7C0F-1D12CB4056D1}"/>
                </a:ext>
              </a:extLst>
            </p:cNvPr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5813602-4779-4CE2-F65F-D28436E3896E}"/>
                </a:ext>
              </a:extLst>
            </p:cNvPr>
            <p:cNvGrpSpPr/>
            <p:nvPr/>
          </p:nvGrpSpPr>
          <p:grpSpPr>
            <a:xfrm>
              <a:off x="1690438" y="5423162"/>
              <a:ext cx="1248997" cy="745441"/>
              <a:chOff x="1883181" y="4888863"/>
              <a:chExt cx="1891075" cy="1128653"/>
            </a:xfrm>
          </p:grpSpPr>
          <p:pic>
            <p:nvPicPr>
              <p:cNvPr id="1026" name="Picture 2" descr="Fideicomisos Instituidos en Relación con la Agricultura ...">
                <a:extLst>
                  <a:ext uri="{FF2B5EF4-FFF2-40B4-BE49-F238E27FC236}">
                    <a16:creationId xmlns:a16="http://schemas.microsoft.com/office/drawing/2014/main" id="{51FC468A-2AB1-C028-085F-E957721A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/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676488-6E59-F139-6432-9CF08E3B7893}"/>
                  </a:ext>
                </a:extLst>
              </p:cNvPr>
              <p:cNvSpPr txBox="1"/>
              <p:nvPr/>
            </p:nvSpPr>
            <p:spPr>
              <a:xfrm>
                <a:off x="1893543" y="4888863"/>
                <a:ext cx="1873120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supported by</a:t>
                </a:r>
              </a:p>
            </p:txBody>
          </p:sp>
        </p:grp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CCC6AEF-6B67-0928-FFAB-B80C9610524B}"/>
                </a:ext>
              </a:extLst>
            </p:cNvPr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2EBB594-6395-6980-2FC1-A0B0C5282888}"/>
              </a:ext>
            </a:extLst>
          </p:cNvPr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43093"/>
              <a:chOff x="9971" y="1665"/>
              <a:chExt cx="2976" cy="3496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96"/>
                <a:chOff x="754" y="4464"/>
                <a:chExt cx="1522" cy="3496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Water saving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C01BB99-429C-C245-90B8-E85A80505259}"/>
                </a:ext>
              </a:extLst>
            </p:cNvPr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>
                <a:extLst>
                  <a:ext uri="{FF2B5EF4-FFF2-40B4-BE49-F238E27FC236}">
                    <a16:creationId xmlns:a16="http://schemas.microsoft.com/office/drawing/2014/main" id="{A3E6ACF7-F078-AB9E-1058-7F3992EB11E9}"/>
                  </a:ext>
                </a:extLst>
              </p:cNvPr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>
                  <a:extLst>
                    <a:ext uri="{FF2B5EF4-FFF2-40B4-BE49-F238E27FC236}">
                      <a16:creationId xmlns:a16="http://schemas.microsoft.com/office/drawing/2014/main" id="{0DB9DD19-576F-868B-FB60-E0231C55CD0D}"/>
                    </a:ext>
                  </a:extLst>
                </p:cNvPr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>
                  <a:extLst>
                    <a:ext uri="{FF2B5EF4-FFF2-40B4-BE49-F238E27FC236}">
                      <a16:creationId xmlns:a16="http://schemas.microsoft.com/office/drawing/2014/main" id="{5BD539FE-2696-5813-CA69-85A2E04C56EC}"/>
                    </a:ext>
                  </a:extLst>
                </p:cNvPr>
                <p:cNvSpPr txBox="1"/>
                <p:nvPr/>
              </p:nvSpPr>
              <p:spPr>
                <a:xfrm>
                  <a:off x="754" y="6496"/>
                  <a:ext cx="1522" cy="134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CLEAN </a:t>
                  </a:r>
                  <a:r>
                    <a:rPr lang="es-MX" sz="145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PRODUCTIONS</a:t>
                  </a:r>
                  <a:endParaRPr lang="es-MX" sz="145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>
                <a:extLst>
                  <a:ext uri="{FF2B5EF4-FFF2-40B4-BE49-F238E27FC236}">
                    <a16:creationId xmlns:a16="http://schemas.microsoft.com/office/drawing/2014/main" id="{A73333FF-F5A4-D6D2-01B9-168F2E30AB92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biLevel thresh="25000"/>
              </a:blip>
              <a:srcRect/>
              <a:stretch/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 xmlns="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>
              <a:extLst>
                <a:ext uri="{FF2B5EF4-FFF2-40B4-BE49-F238E27FC236}">
                  <a16:creationId xmlns:a16="http://schemas.microsoft.com/office/drawing/2014/main" id="{C27DA5E7-0EBA-32F8-7323-3D32D9BA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>
              <a:extLst>
                <a:ext uri="{FF2B5EF4-FFF2-40B4-BE49-F238E27FC236}">
                  <a16:creationId xmlns:a16="http://schemas.microsoft.com/office/drawing/2014/main" id="{3F64C215-3944-7D9C-76E3-93C40A5C3796}"/>
                </a:ext>
              </a:extLst>
            </p:cNvPr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months of water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people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3988464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638F31C-0002-B1CE-2FC0-4F7DDEFBABC9}"/>
              </a:ext>
            </a:extLst>
          </p:cNvPr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7165804" y="677417"/>
              <a:ext cx="4345333" cy="113873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B61B0B57-A105-47F0-A38C-523394A3F437}"/>
              </a:ext>
            </a:extLst>
          </p:cNvPr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/year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214D1F8-DF36-D30E-C8F1-8E31108324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/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3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WHAT CAN IT DO FOR US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Crop selection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Seedtime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Data sheet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Soil characteristics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Create irrigation plan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growth phase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water needs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Agroclimatic conditions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Carry out irrigation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Constant monitoring and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6A0D4EC-95AE-2EBE-85AE-785B1D890D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0F8A73F-6BF3-FE4F-07A3-02757FBAF2BE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630280B-D798-0D12-9278-B7065A9CA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F9464B47-025E-ADD2-22D0-0B73093BA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38E62A7B-CAD0-D418-CAE9-2F8BE291E3AD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839E2722-0760-AC60-3519-27F65B95B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DC880BC-7530-0F30-1FDD-8936AA3E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52A7B02-F1A1-AFDB-07D0-DC12A6C81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231A6B1-34B0-8CED-D781-E4E05D816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84D8D01-DF9D-2573-548F-EB810B9F43B7}"/>
              </a:ext>
            </a:extLst>
          </p:cNvPr>
          <p:cNvGrpSpPr/>
          <p:nvPr/>
        </p:nvGrpSpPr>
        <p:grpSpPr>
          <a:xfrm>
            <a:off x="265952" y="1701926"/>
            <a:ext cx="4337828" cy="4324059"/>
            <a:chOff x="1268102" y="490595"/>
            <a:chExt cx="7670287" cy="76459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3166D49-7C00-DB42-5927-C03B33A7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6" name="Trapecio 5">
              <a:extLst>
                <a:ext uri="{FF2B5EF4-FFF2-40B4-BE49-F238E27FC236}">
                  <a16:creationId xmlns:a16="http://schemas.microsoft.com/office/drawing/2014/main" id="{9BF8FD23-3291-53F4-6EDA-76E9912B1E6D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" name="Gráfico 9" descr="Satellite contorno">
              <a:extLst>
                <a:ext uri="{FF2B5EF4-FFF2-40B4-BE49-F238E27FC236}">
                  <a16:creationId xmlns:a16="http://schemas.microsoft.com/office/drawing/2014/main" id="{971BE9F5-2A58-55C4-69D5-2E441BB0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33E52A7-A0E8-D965-9052-C950D5CB4797}"/>
              </a:ext>
            </a:extLst>
          </p:cNvPr>
          <p:cNvGrpSpPr/>
          <p:nvPr/>
        </p:nvGrpSpPr>
        <p:grpSpPr>
          <a:xfrm>
            <a:off x="6650002" y="3216995"/>
            <a:ext cx="4260597" cy="3106342"/>
            <a:chOff x="4643943" y="3265877"/>
            <a:chExt cx="4260597" cy="310634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28C8C45-6DC6-4430-4416-0555FC52D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898" t="10170" r="22629" b="10105"/>
            <a:stretch/>
          </p:blipFill>
          <p:spPr>
            <a:xfrm>
              <a:off x="4643943" y="3265877"/>
              <a:ext cx="1819248" cy="3106342"/>
            </a:xfrm>
            <a:prstGeom prst="rect">
              <a:avLst/>
            </a:prstGeom>
            <a:effectLst>
              <a:glow rad="50800">
                <a:schemeClr val="bg1">
                  <a:alpha val="87000"/>
                </a:schemeClr>
              </a:glow>
            </a:effectLst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B55057-DF37-7E9D-5998-02ECCCE16C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9168" y="5813886"/>
              <a:ext cx="2124000" cy="0"/>
            </a:xfrm>
            <a:prstGeom prst="line">
              <a:avLst/>
            </a:prstGeom>
            <a:ln w="38100"/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B65EEB4-AD45-AF54-3D4B-9297A091DFC8}"/>
                </a:ext>
              </a:extLst>
            </p:cNvPr>
            <p:cNvCxnSpPr>
              <a:cxnSpLocks/>
            </p:cNvCxnSpPr>
            <p:nvPr/>
          </p:nvCxnSpPr>
          <p:spPr>
            <a:xfrm>
              <a:off x="6505850" y="5241780"/>
              <a:ext cx="0" cy="475713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A14BFA2-4912-1AD4-57AA-1DDE332FE357}"/>
                </a:ext>
              </a:extLst>
            </p:cNvPr>
            <p:cNvSpPr txBox="1"/>
            <p:nvPr/>
          </p:nvSpPr>
          <p:spPr>
            <a:xfrm>
              <a:off x="6663847" y="5423849"/>
              <a:ext cx="2240693" cy="784830"/>
            </a:xfrm>
            <a:prstGeom prst="rect">
              <a:avLst/>
            </a:prstGeom>
            <a:noFill/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Effective depth</a:t>
              </a:r>
            </a:p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90% consumption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26"/>
          <a:stretch/>
        </p:blipFill>
        <p:spPr>
          <a:xfrm rot="1782597">
            <a:off x="11051659" y="2880929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oogle Shape;123;p6">
            <a:extLst>
              <a:ext uri="{FF2B5EF4-FFF2-40B4-BE49-F238E27FC236}">
                <a16:creationId xmlns:a16="http://schemas.microsoft.com/office/drawing/2014/main" id="{A1703091-D5C7-20CB-829C-3920328EA503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15" name="Google Shape;124;p6">
              <a:extLst>
                <a:ext uri="{FF2B5EF4-FFF2-40B4-BE49-F238E27FC236}">
                  <a16:creationId xmlns:a16="http://schemas.microsoft.com/office/drawing/2014/main" id="{7CEC7EB0-9D82-3C87-21B5-DC2915A2312A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HOW DOES IT WORK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9" name="Google Shape;125;p6">
              <a:extLst>
                <a:ext uri="{FF2B5EF4-FFF2-40B4-BE49-F238E27FC236}">
                  <a16:creationId xmlns:a16="http://schemas.microsoft.com/office/drawing/2014/main" id="{38EA8E64-1AE0-A95D-1596-33891E3E36C3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90038" y="-2030652"/>
            <a:ext cx="1076960" cy="5100754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PRODUCER'S NEEDS ADAPTATION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224055" y="1219612"/>
            <a:ext cx="6663574" cy="5373026"/>
            <a:chOff x="1026941" y="1257939"/>
            <a:chExt cx="6518654" cy="5256172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478161" cy="5256172"/>
              <a:chOff x="1067434" y="1314211"/>
              <a:chExt cx="6478161" cy="5256172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743244" y="2490709"/>
                <a:ext cx="5802351" cy="4079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25395" algn="l"/>
                  </a:tabLst>
                </a:pPr>
                <a:endParaRPr lang="es-MX" sz="10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7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4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6" cstate="screen"/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D9940FD-5968-1B6B-2D03-411C33E1A3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0000"/>
          <a:stretch/>
        </p:blipFill>
        <p:spPr>
          <a:xfrm>
            <a:off x="8145438" y="781115"/>
            <a:ext cx="3161807" cy="26478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991B93-5D1D-C53B-99FA-0C32E8F9AC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000"/>
          <a:stretch/>
        </p:blipFill>
        <p:spPr>
          <a:xfrm>
            <a:off x="8145438" y="3776358"/>
            <a:ext cx="3161807" cy="2647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ARTIFICIAL INTELIGENCE AID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Where?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When?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How much?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786016" y="1645585"/>
              <a:ext cx="1478354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SOIL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IRRIGATION SYSTEMS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WEATHER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FARMERS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11200</TotalTime>
  <Words>1864</Words>
  <Application>Microsoft Macintosh PowerPoint</Application>
  <PresentationFormat>Panorámica</PresentationFormat>
  <Paragraphs>196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Agency FB</vt:lpstr>
      <vt:lpstr>Cambria Math</vt:lpstr>
      <vt:lpstr>Calibri</vt:lpstr>
      <vt:lpstr>Wingdings</vt:lpstr>
      <vt:lpstr>Segoe UI</vt:lpstr>
      <vt:lpstr>Mistral</vt:lpstr>
      <vt:lpstr>Quattrocento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213</cp:revision>
  <dcterms:created xsi:type="dcterms:W3CDTF">2019-10-25T01:32:00Z</dcterms:created>
  <dcterms:modified xsi:type="dcterms:W3CDTF">2024-09-07T17:14:19Z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